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5" r:id="rId4"/>
  </p:sldMasterIdLst>
  <p:notesMasterIdLst>
    <p:notesMasterId r:id="rId14"/>
  </p:notesMasterIdLst>
  <p:sldIdLst>
    <p:sldId id="259" r:id="rId5"/>
    <p:sldId id="281" r:id="rId6"/>
    <p:sldId id="295" r:id="rId7"/>
    <p:sldId id="294" r:id="rId8"/>
    <p:sldId id="296" r:id="rId9"/>
    <p:sldId id="308" r:id="rId10"/>
    <p:sldId id="307" r:id="rId11"/>
    <p:sldId id="300" r:id="rId12"/>
    <p:sldId id="30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A-21DF-4BBB-8059-B6B192FC641E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EF503-E31C-4FCE-86D9-0C61A5CBE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2/7/20XX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4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21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0497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799046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1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anchor="b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0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pPr algn="r"/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9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4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26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78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506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5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4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2/7/20XX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8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5" r:id="rId18"/>
    <p:sldLayoutId id="2147483796" r:id="rId19"/>
    <p:sldLayoutId id="2147483797" r:id="rId20"/>
    <p:sldLayoutId id="2147483686" r:id="rId21"/>
    <p:sldLayoutId id="2147483679" r:id="rId2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ow angle view of buildings in a city">
            <a:extLst>
              <a:ext uri="{FF2B5EF4-FFF2-40B4-BE49-F238E27FC236}">
                <a16:creationId xmlns:a16="http://schemas.microsoft.com/office/drawing/2014/main" id="{3CF2725B-8BAD-4651-8A3F-80E7338713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EPM/STARS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Wendy Monk</a:t>
            </a:r>
          </a:p>
          <a:p>
            <a:r>
              <a:rPr lang="en-US"/>
              <a:t>&amp; Janet Poppel </a:t>
            </a:r>
          </a:p>
        </p:txBody>
      </p:sp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E37-3C95-4E35-8624-CC190CC1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6715-277D-4042-B401-03CD007D7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Query Manager Fundamentals:</a:t>
            </a:r>
          </a:p>
          <a:p>
            <a:r>
              <a:rPr lang="en-US"/>
              <a:t>1) Getting started using the        query manager tool.</a:t>
            </a:r>
          </a:p>
          <a:p>
            <a:pPr marL="0" indent="0"/>
            <a:r>
              <a:rPr lang="en-US"/>
              <a:t>2) Data Dictionary</a:t>
            </a:r>
          </a:p>
          <a:p>
            <a:r>
              <a:rPr lang="en-US"/>
              <a:t>3) Describe and demonstrate how to find an existing query.</a:t>
            </a:r>
          </a:p>
          <a:p>
            <a:r>
              <a:rPr lang="en-US"/>
              <a:t>4) Create a query, add criteria, add prompt, and execute.</a:t>
            </a:r>
          </a:p>
          <a:p>
            <a:endParaRPr lang="en-US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F98A8A15-91B5-4554-95A4-612A5FC0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pic>
        <p:nvPicPr>
          <p:cNvPr id="7" name="Picture Placeholder 6" descr="View of city buildings over the water">
            <a:extLst>
              <a:ext uri="{FF2B5EF4-FFF2-40B4-BE49-F238E27FC236}">
                <a16:creationId xmlns:a16="http://schemas.microsoft.com/office/drawing/2014/main" id="{4C61771D-5836-4E5C-A19A-3F15641B8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pic>
        <p:nvPicPr>
          <p:cNvPr id="9" name="Picture Placeholder 8" descr="Background Graphic with lights">
            <a:extLst>
              <a:ext uri="{FF2B5EF4-FFF2-40B4-BE49-F238E27FC236}">
                <a16:creationId xmlns:a16="http://schemas.microsoft.com/office/drawing/2014/main" id="{51C83C9C-B18C-4D14-8539-EBB0422AB0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" r="67"/>
          <a:stretch/>
        </p:blipFill>
        <p:spPr/>
      </p:pic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3141030-4F7D-4526-B0FC-1EA787D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99C3-3EDC-4898-A2E4-D8ACEE6A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7" name="Picture Placeholder 6" descr="Aerial view of city buildings">
            <a:extLst>
              <a:ext uri="{FF2B5EF4-FFF2-40B4-BE49-F238E27FC236}">
                <a16:creationId xmlns:a16="http://schemas.microsoft.com/office/drawing/2014/main" id="{F718B2F1-208E-4A1D-9716-513B0D7093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/>
        </p:blipFill>
        <p:spPr/>
      </p:pic>
      <p:pic>
        <p:nvPicPr>
          <p:cNvPr id="9" name="Picture Placeholder 8" descr="A picture containing blue glass buildings with reflection">
            <a:extLst>
              <a:ext uri="{FF2B5EF4-FFF2-40B4-BE49-F238E27FC236}">
                <a16:creationId xmlns:a16="http://schemas.microsoft.com/office/drawing/2014/main" id="{D8F748D4-DB82-42E3-894A-0552C0FD2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" r="29"/>
          <a:stretch/>
        </p:blipFill>
        <p:spPr/>
      </p:pic>
      <p:sp>
        <p:nvSpPr>
          <p:cNvPr id="182" name="Footer Placeholder 181">
            <a:extLst>
              <a:ext uri="{FF2B5EF4-FFF2-40B4-BE49-F238E27FC236}">
                <a16:creationId xmlns:a16="http://schemas.microsoft.com/office/drawing/2014/main" id="{8BB1C063-9855-4E9A-936C-931C7C65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29707739-DA1E-4E29-A977-FC44841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00102-5AC3-7C7C-1A50-E363DFF76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76187" y="2072640"/>
            <a:ext cx="5672814" cy="4112425"/>
          </a:xfrm>
        </p:spPr>
      </p:pic>
    </p:spTree>
    <p:extLst>
      <p:ext uri="{BB962C8B-B14F-4D97-AF65-F5344CB8AC3E}">
        <p14:creationId xmlns:p14="http://schemas.microsoft.com/office/powerpoint/2010/main" val="1790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D98F09-AA82-4443-B901-71F5DF765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EPM</a:t>
            </a:r>
          </a:p>
        </p:txBody>
      </p:sp>
      <p:pic>
        <p:nvPicPr>
          <p:cNvPr id="8" name="Picture Placeholder 7" descr="View of city buildings over the water from a track">
            <a:extLst>
              <a:ext uri="{FF2B5EF4-FFF2-40B4-BE49-F238E27FC236}">
                <a16:creationId xmlns:a16="http://schemas.microsoft.com/office/drawing/2014/main" id="{5A5996C8-9A00-4071-B24A-D1B22DDFAD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3"/>
          <a:stretch/>
        </p:blipFill>
        <p:spPr/>
      </p:pic>
      <p:pic>
        <p:nvPicPr>
          <p:cNvPr id="10" name="Picture Placeholder 9" descr="View of city buildings over the water">
            <a:extLst>
              <a:ext uri="{FF2B5EF4-FFF2-40B4-BE49-F238E27FC236}">
                <a16:creationId xmlns:a16="http://schemas.microsoft.com/office/drawing/2014/main" id="{C2C517CC-DCFE-4E86-A4E5-F5BFD7BF69F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" b="23"/>
          <a:stretch/>
        </p:blipFill>
        <p:spPr/>
      </p:pic>
      <p:pic>
        <p:nvPicPr>
          <p:cNvPr id="12" name="Picture Placeholder 11" descr="A picture containing glass buildings with reflection">
            <a:extLst>
              <a:ext uri="{FF2B5EF4-FFF2-40B4-BE49-F238E27FC236}">
                <a16:creationId xmlns:a16="http://schemas.microsoft.com/office/drawing/2014/main" id="{90D6ECDF-A0E4-4308-967E-8BAC3E85A4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" r="88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D8101-4ED5-4D91-9EFA-B0E7C1EA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dictionary</a:t>
            </a:r>
          </a:p>
        </p:txBody>
      </p:sp>
    </p:spTree>
    <p:extLst>
      <p:ext uri="{BB962C8B-B14F-4D97-AF65-F5344CB8AC3E}">
        <p14:creationId xmlns:p14="http://schemas.microsoft.com/office/powerpoint/2010/main" val="387156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92A4-0D40-4A0F-BB3B-3E1AE6C3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data dictionary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DDD078-9B83-A90F-5B31-5DFAA25E6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009774"/>
            <a:ext cx="10715625" cy="4467225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Reporting Table Name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Utilize this search field when you know the name of the Reporting Table and you would like to know more information specific to the table. *Remember all Reporting Tables begin with CTW_.</a:t>
            </a:r>
          </a:p>
          <a:p>
            <a:r>
              <a:rPr lang="en-US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Reporting Table Field Name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Utilize this search field when you know the name of the Reporting Field and you would like to know which Reporting Tables utilize this field. *Remember, the name of a Reporting Field utilizes a CORE CT naming convention.</a:t>
            </a:r>
          </a:p>
          <a:p>
            <a:r>
              <a:rPr lang="en-US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Reporting Field Label Name</a:t>
            </a:r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Utilize this search field when you don’t know the name of the Reporting Field but rather know commonly used words that may be associated with one or more Reporting Fields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1BD91-A502-4CE9-B6CB-FBA31C81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B6AB-E9B1-4B7E-BD4C-74C93AB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9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D4CE57B-A125-4D72-839E-A7A6A044F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344159"/>
            <a:ext cx="6157951" cy="632565"/>
          </a:xfrm>
        </p:spPr>
        <p:txBody>
          <a:bodyPr/>
          <a:lstStyle/>
          <a:p>
            <a:r>
              <a:rPr lang="en-US"/>
              <a:t>Core-CT&gt;Catalog of Reports&gt;Choosing EPM Queries</a:t>
            </a:r>
          </a:p>
        </p:txBody>
      </p:sp>
      <p:pic>
        <p:nvPicPr>
          <p:cNvPr id="9" name="Picture Placeholder 8" descr="A picture containing blue glass buildings with reflection">
            <a:extLst>
              <a:ext uri="{FF2B5EF4-FFF2-40B4-BE49-F238E27FC236}">
                <a16:creationId xmlns:a16="http://schemas.microsoft.com/office/drawing/2014/main" id="{EB5E1FEF-1282-4779-83BA-2F3F6D476B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/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8C04B-250D-4AE1-9F65-682FB4830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02DA9A-AC68-64DF-24A6-4011F76FD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6"/>
            <a:ext cx="6153912" cy="2674164"/>
          </a:xfrm>
        </p:spPr>
        <p:txBody>
          <a:bodyPr/>
          <a:lstStyle/>
          <a:p>
            <a:r>
              <a:rPr lang="en-US"/>
              <a:t>EPM REPORTING TABLES</a:t>
            </a:r>
            <a:br>
              <a:rPr lang="en-US"/>
            </a:b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C69E30-9DDF-04E2-9A98-B420970C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84" y="2377441"/>
            <a:ext cx="4014075" cy="29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E736-254A-4657-A88B-DE71C47D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763" y="135784"/>
            <a:ext cx="3046412" cy="1052586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accent5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DATA</a:t>
            </a:r>
            <a:r>
              <a:rPr lang="en-US" sz="240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US" sz="2400">
                <a:solidFill>
                  <a:schemeClr val="accent5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DICTIONARY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B32D2-0B50-4101-875F-A81D75385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4000"/>
            <a:ext cx="3200400" cy="1714499"/>
          </a:xfrm>
        </p:spPr>
        <p:txBody>
          <a:bodyPr>
            <a:normAutofit/>
          </a:bodyPr>
          <a:lstStyle/>
          <a:p>
            <a:r>
              <a:rPr lang="en-US" sz="1800" b="0">
                <a:latin typeface="Abadi" panose="020F0502020204030204" pitchFamily="34" charset="0"/>
              </a:rPr>
              <a:t>REPORTING TABLE NAME: </a:t>
            </a:r>
          </a:p>
          <a:p>
            <a:r>
              <a:rPr lang="en-US" sz="1800" b="0">
                <a:latin typeface="Abadi" panose="020B0604020104020204" pitchFamily="34" charset="0"/>
              </a:rPr>
              <a:t>WHICH REPORTING TABLE YOU WANT TO USE. PLEASE REMEMBER ALL REPORTING TABLES START WITH CTW_</a:t>
            </a:r>
            <a:r>
              <a:rPr lang="en-US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C1A88-D97A-4F1E-9C4A-665733C70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3200400" cy="1714499"/>
          </a:xfrm>
        </p:spPr>
        <p:txBody>
          <a:bodyPr>
            <a:normAutofit/>
          </a:bodyPr>
          <a:lstStyle/>
          <a:p>
            <a:r>
              <a:rPr lang="en-US" sz="1800" b="0">
                <a:latin typeface="Abadi" panose="020B0604020104020204" pitchFamily="34" charset="0"/>
              </a:rPr>
              <a:t>REPORTING TABLE FIELD NAME:</a:t>
            </a:r>
          </a:p>
          <a:p>
            <a:r>
              <a:rPr lang="en-US" sz="1800" b="0">
                <a:latin typeface="Abadi" panose="020B0604020104020204" pitchFamily="34" charset="0"/>
              </a:rPr>
              <a:t>THE FIELD YOU ARE LOOKING TO HAVE THE REPORT FROM</a:t>
            </a:r>
          </a:p>
          <a:p>
            <a:r>
              <a:rPr lang="en-US" sz="1800" b="0">
                <a:latin typeface="Abadi" panose="020B0604020104020204" pitchFamily="34" charset="0"/>
              </a:rPr>
              <a:t>SHORT DESCRIPTION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32C085A-B410-8D3C-5288-13679CC9DE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03712" y="3533775"/>
            <a:ext cx="3392488" cy="22574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B4409-7785-40D0-9762-248A959B6D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609725"/>
            <a:ext cx="3200400" cy="1324694"/>
          </a:xfrm>
        </p:spPr>
        <p:txBody>
          <a:bodyPr>
            <a:normAutofit/>
          </a:bodyPr>
          <a:lstStyle/>
          <a:p>
            <a:r>
              <a:rPr lang="en-US" sz="1800" b="0">
                <a:latin typeface="Abadi" panose="020B0604020104020204" pitchFamily="34" charset="0"/>
              </a:rPr>
              <a:t>REPORTING FIELD LABLE NAME: </a:t>
            </a:r>
          </a:p>
          <a:p>
            <a:r>
              <a:rPr lang="en-US" sz="1800" b="0">
                <a:latin typeface="Abadi" panose="020B0604020104020204" pitchFamily="34" charset="0"/>
              </a:rPr>
              <a:t>THE REPORTING field column title /header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833CD096-FCC5-3269-B700-8D389EC27CA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123766" y="3533775"/>
            <a:ext cx="3200400" cy="2552700"/>
          </a:xfr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4A4EE82-5E82-4F50-9452-91AD29BC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6287AF-451B-4FEA-A984-C734DD46F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4F53980-E146-526E-7473-6D9C577F2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700" y="3533775"/>
            <a:ext cx="3392488" cy="2457449"/>
          </a:xfrm>
        </p:spPr>
      </p:pic>
    </p:spTree>
    <p:extLst>
      <p:ext uri="{BB962C8B-B14F-4D97-AF65-F5344CB8AC3E}">
        <p14:creationId xmlns:p14="http://schemas.microsoft.com/office/powerpoint/2010/main" val="408177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2E09-3A82-4E32-88E3-59E694EF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Footprint tickets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617D28-0CDE-8BFC-A22B-0982B109F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5" y="2228850"/>
            <a:ext cx="5725991" cy="4419600"/>
          </a:xfr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372FF69-5317-4BE5-B218-0E85D7FE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pic>
        <p:nvPicPr>
          <p:cNvPr id="68" name="Picture Placeholder 67" descr="View of city buildings over the water">
            <a:extLst>
              <a:ext uri="{FF2B5EF4-FFF2-40B4-BE49-F238E27FC236}">
                <a16:creationId xmlns:a16="http://schemas.microsoft.com/office/drawing/2014/main" id="{C700B77F-91C5-4642-9ABF-EA81F3CF691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" b="65"/>
          <a:stretch/>
        </p:blipFill>
        <p:spPr/>
      </p:pic>
      <p:pic>
        <p:nvPicPr>
          <p:cNvPr id="72" name="Picture Placeholder 71" descr="A picture containing blue glass buildings with reflection">
            <a:extLst>
              <a:ext uri="{FF2B5EF4-FFF2-40B4-BE49-F238E27FC236}">
                <a16:creationId xmlns:a16="http://schemas.microsoft.com/office/drawing/2014/main" id="{781FD203-6B96-4232-92C2-850AD4DA0F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" b="4"/>
          <a:stretch/>
        </p:blipFill>
        <p:spPr/>
      </p:pic>
      <p:pic>
        <p:nvPicPr>
          <p:cNvPr id="74" name="Picture Placeholder 73" descr="Aerial view of city buildings at sunset">
            <a:extLst>
              <a:ext uri="{FF2B5EF4-FFF2-40B4-BE49-F238E27FC236}">
                <a16:creationId xmlns:a16="http://schemas.microsoft.com/office/drawing/2014/main" id="{A84AF2F7-9744-4960-8C3C-7719019819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" r="36"/>
          <a:stretch/>
        </p:blipFill>
        <p:spPr/>
      </p:pic>
      <p:pic>
        <p:nvPicPr>
          <p:cNvPr id="78" name="Picture Placeholder 77" descr="View of city buildings over the water from a track">
            <a:extLst>
              <a:ext uri="{FF2B5EF4-FFF2-40B4-BE49-F238E27FC236}">
                <a16:creationId xmlns:a16="http://schemas.microsoft.com/office/drawing/2014/main" id="{D76BFBCE-A55E-4F19-9A0A-78307FDBE9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" b="182"/>
          <a:stretch/>
        </p:blipFill>
        <p:spPr/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0961BC8-7B79-40B2-B578-4EB51214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6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bridge from below">
            <a:extLst>
              <a:ext uri="{FF2B5EF4-FFF2-40B4-BE49-F238E27FC236}">
                <a16:creationId xmlns:a16="http://schemas.microsoft.com/office/drawing/2014/main" id="{610B39E1-AAA7-4199-8B7C-D12DD364E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/>
      </p:pic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B7DBC9F7-37C7-4A2D-ACBC-EBDA358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E6E0-B242-46D9-ABE6-B318CABC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encourage users to create or utilize public queries when they can.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Footprint Tickets are for assistance in modifying queries, questions, and/or request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 video recording available in teams.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Documentation available in </a:t>
            </a:r>
            <a:r>
              <a:rPr lang="en-US"/>
              <a:t>teams meeting.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C547C-C2F1-493E-9B64-E089F9DB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5E77E5-A6B7-FF56-8E04-26E5EB36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statements</a:t>
            </a:r>
          </a:p>
        </p:txBody>
      </p:sp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D9F0FD2CA5F47899B9F407950FB28" ma:contentTypeVersion="12" ma:contentTypeDescription="Create a new document." ma:contentTypeScope="" ma:versionID="80b10b22864a0726e0ef9b75c6b6e631">
  <xsd:schema xmlns:xsd="http://www.w3.org/2001/XMLSchema" xmlns:xs="http://www.w3.org/2001/XMLSchema" xmlns:p="http://schemas.microsoft.com/office/2006/metadata/properties" xmlns:ns3="4b7b7fea-117e-4023-804f-8589002256f7" xmlns:ns4="be7a7908-0f6d-4aee-a1c1-57546df9975c" targetNamespace="http://schemas.microsoft.com/office/2006/metadata/properties" ma:root="true" ma:fieldsID="ce2aaed9b2048c3d84dc623866ffcdd0" ns3:_="" ns4:_="">
    <xsd:import namespace="4b7b7fea-117e-4023-804f-8589002256f7"/>
    <xsd:import namespace="be7a7908-0f6d-4aee-a1c1-57546df99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b7fea-117e-4023-804f-858900225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a7908-0f6d-4aee-a1c1-57546df99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7b7fea-117e-4023-804f-8589002256f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59CFDA-77F3-45D4-9D9C-C8B1CD84F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7b7fea-117e-4023-804f-8589002256f7"/>
    <ds:schemaRef ds:uri="be7a7908-0f6d-4aee-a1c1-57546df99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263D7C-E9CB-4C77-8528-77A30083B7FC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e7a7908-0f6d-4aee-a1c1-57546df9975c"/>
    <ds:schemaRef ds:uri="http://www.w3.org/XML/1998/namespace"/>
    <ds:schemaRef ds:uri="http://purl.org/dc/elements/1.1/"/>
    <ds:schemaRef ds:uri="http://purl.org/dc/dcmitype/"/>
    <ds:schemaRef ds:uri="4b7b7fea-117e-4023-804f-8589002256f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265</TotalTime>
  <Words>322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</vt:lpstr>
      <vt:lpstr>ADLaM Display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EPM/STARS INTRODUCTION</vt:lpstr>
      <vt:lpstr>Agenda </vt:lpstr>
      <vt:lpstr>Introduction</vt:lpstr>
      <vt:lpstr>Data dictionary</vt:lpstr>
      <vt:lpstr>Using data dictionary</vt:lpstr>
      <vt:lpstr>EPM REPORTING TABLES </vt:lpstr>
      <vt:lpstr>DATA DICTIONARY</vt:lpstr>
      <vt:lpstr>Footprint tickets</vt:lpstr>
      <vt:lpstr>Closing statements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Monk, Wendy</dc:creator>
  <cp:lastModifiedBy>Monk, Wendy</cp:lastModifiedBy>
  <cp:revision>3</cp:revision>
  <dcterms:created xsi:type="dcterms:W3CDTF">2024-02-02T18:27:08Z</dcterms:created>
  <dcterms:modified xsi:type="dcterms:W3CDTF">2024-02-28T18:53:43Z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0x01010023BD9F0FD2CA5F47899B9F407950FB28</vt:lpwstr>
  </property>
  <property fmtid="{D5CDD505-2E9C-101B-9397-08002B2CF9AE}" pid="3" name="MediaServiceImageTags">
    <vt:lpwstr/>
  </property>
</Properties>
</file>