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  <p:sldId id="258" r:id="rId6"/>
    <p:sldId id="259" r:id="rId7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0E7ED"/>
    <a:srgbClr val="D1DA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90" d="100"/>
          <a:sy n="90" d="100"/>
        </p:scale>
        <p:origin x="-3120" y="-246"/>
      </p:cViewPr>
      <p:guideLst>
        <p:guide orient="horz" pos="739"/>
        <p:guide pos="16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775D0-B2C8-4301-AD15-48E4189FB33B}" type="datetimeFigureOut">
              <a:rPr lang="en-US" smtClean="0"/>
              <a:t>3/23/2018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98E22-BD7B-44A7-955D-3B35ED9F0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3792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775D0-B2C8-4301-AD15-48E4189FB33B}" type="datetimeFigureOut">
              <a:rPr lang="en-US" smtClean="0"/>
              <a:t>3/23/2018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98E22-BD7B-44A7-955D-3B35ED9F0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6096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775D0-B2C8-4301-AD15-48E4189FB33B}" type="datetimeFigureOut">
              <a:rPr lang="en-US" smtClean="0"/>
              <a:t>3/23/2018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98E22-BD7B-44A7-955D-3B35ED9F0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0780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775D0-B2C8-4301-AD15-48E4189FB33B}" type="datetimeFigureOut">
              <a:rPr lang="en-US" smtClean="0"/>
              <a:t>3/23/2018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98E22-BD7B-44A7-955D-3B35ED9F0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4894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775D0-B2C8-4301-AD15-48E4189FB33B}" type="datetimeFigureOut">
              <a:rPr lang="en-US" smtClean="0"/>
              <a:t>3/23/2018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98E22-BD7B-44A7-955D-3B35ED9F0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980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775D0-B2C8-4301-AD15-48E4189FB33B}" type="datetimeFigureOut">
              <a:rPr lang="en-US" smtClean="0"/>
              <a:t>3/23/2018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98E22-BD7B-44A7-955D-3B35ED9F0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7414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775D0-B2C8-4301-AD15-48E4189FB33B}" type="datetimeFigureOut">
              <a:rPr lang="en-US" smtClean="0"/>
              <a:t>3/23/2018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98E22-BD7B-44A7-955D-3B35ED9F0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7357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775D0-B2C8-4301-AD15-48E4189FB33B}" type="datetimeFigureOut">
              <a:rPr lang="en-US" smtClean="0"/>
              <a:t>3/23/2018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98E22-BD7B-44A7-955D-3B35ED9F0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1466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775D0-B2C8-4301-AD15-48E4189FB33B}" type="datetimeFigureOut">
              <a:rPr lang="en-US" smtClean="0"/>
              <a:t>3/23/2018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98E22-BD7B-44A7-955D-3B35ED9F0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2562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775D0-B2C8-4301-AD15-48E4189FB33B}" type="datetimeFigureOut">
              <a:rPr lang="en-US" smtClean="0"/>
              <a:t>3/23/2018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98E22-BD7B-44A7-955D-3B35ED9F0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6916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775D0-B2C8-4301-AD15-48E4189FB33B}" type="datetimeFigureOut">
              <a:rPr lang="en-US" smtClean="0"/>
              <a:t>3/23/2018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98E22-BD7B-44A7-955D-3B35ED9F0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913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7775D0-B2C8-4301-AD15-48E4189FB33B}" type="datetimeFigureOut">
              <a:rPr lang="en-US" smtClean="0"/>
              <a:t>3/23/2018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F98E22-BD7B-44A7-955D-3B35ED9F0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2694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4111824"/>
              </p:ext>
            </p:extLst>
          </p:nvPr>
        </p:nvGraphicFramePr>
        <p:xfrm>
          <a:off x="263070" y="1515682"/>
          <a:ext cx="6424810" cy="756452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49337"/>
                <a:gridCol w="3575473"/>
              </a:tblGrid>
              <a:tr h="390532">
                <a:tc>
                  <a:txBody>
                    <a:bodyPr/>
                    <a:lstStyle/>
                    <a:p>
                      <a:pPr marL="0" marR="164465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tabLst>
                          <a:tab pos="114300" algn="l"/>
                          <a:tab pos="228600" algn="l"/>
                          <a:tab pos="114300" algn="l"/>
                          <a:tab pos="228600" algn="l"/>
                          <a:tab pos="914400" algn="l"/>
                        </a:tabLs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Steps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Times"/>
                        <a:cs typeface="Arial" panose="020B0604020202020204" pitchFamily="34" charset="0"/>
                      </a:endParaRPr>
                    </a:p>
                  </a:txBody>
                  <a:tcPr marL="65824" marR="65824" marT="41211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164465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tabLst>
                          <a:tab pos="114300" algn="l"/>
                          <a:tab pos="228600" algn="l"/>
                          <a:tab pos="114300" algn="l"/>
                          <a:tab pos="228600" algn="l"/>
                          <a:tab pos="914400" algn="l"/>
                        </a:tabLs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Screenshots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Times"/>
                        <a:cs typeface="Arial" panose="020B0604020202020204" pitchFamily="34" charset="0"/>
                      </a:endParaRPr>
                    </a:p>
                  </a:txBody>
                  <a:tcPr marL="65824" marR="65824" marT="41211" marB="0" anchor="ctr">
                    <a:solidFill>
                      <a:schemeClr val="tx2"/>
                    </a:solidFill>
                  </a:tcPr>
                </a:tc>
              </a:tr>
              <a:tr h="522661">
                <a:tc gridSpan="2">
                  <a:txBody>
                    <a:bodyPr/>
                    <a:lstStyle/>
                    <a:p>
                      <a:pPr marL="228600" marR="164465" lvl="0" indent="-228600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buFont typeface="+mj-lt"/>
                        <a:buAutoNum type="arabicPeriod"/>
                        <a:tabLst>
                          <a:tab pos="114300" algn="l"/>
                          <a:tab pos="228600" algn="l"/>
                          <a:tab pos="160020" algn="l"/>
                          <a:tab pos="914400" algn="l"/>
                        </a:tabLst>
                      </a:pPr>
                      <a:r>
                        <a:rPr lang="en-US" sz="11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Navigate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to the 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Customer Contracts General Information 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page: </a:t>
                      </a:r>
                      <a:r>
                        <a:rPr lang="en-US" sz="1100" b="1" i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Main Menu &gt; Core-CT Financials &gt;  Customer Contracts &gt; Create and Amend &gt; General Information</a:t>
                      </a:r>
                      <a:endParaRPr lang="en-US" sz="9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5824" marR="65824" marT="41211" marB="0">
                    <a:solidFill>
                      <a:srgbClr val="D1DAE3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164465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tabLst>
                          <a:tab pos="114300" algn="l"/>
                          <a:tab pos="228600" algn="l"/>
                          <a:tab pos="114300" algn="l"/>
                          <a:tab pos="228600" algn="l"/>
                          <a:tab pos="914400" algn="l"/>
                        </a:tabLst>
                      </a:pPr>
                      <a:endParaRPr lang="en-US" sz="9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5824" marR="65824" marT="41211" marB="0">
                    <a:solidFill>
                      <a:srgbClr val="D1DAE3"/>
                    </a:solidFill>
                  </a:tcPr>
                </a:tc>
              </a:tr>
              <a:tr h="3174483">
                <a:tc>
                  <a:txBody>
                    <a:bodyPr/>
                    <a:lstStyle/>
                    <a:p>
                      <a:pPr marL="228600" marR="164465" indent="-228600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buAutoNum type="arabicPeriod" startAt="2"/>
                        <a:tabLst>
                          <a:tab pos="114300" algn="l"/>
                          <a:tab pos="228600" algn="l"/>
                          <a:tab pos="160020" algn="l"/>
                          <a:tab pos="560070" algn="l"/>
                        </a:tabLst>
                      </a:pP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"/>
                          <a:cs typeface="Arial" panose="020B0604020202020204" pitchFamily="34" charset="0"/>
                        </a:rPr>
                        <a:t>Use the lookup icon to select a valid 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"/>
                          <a:cs typeface="Arial" panose="020B0604020202020204" pitchFamily="34" charset="0"/>
                        </a:rPr>
                        <a:t>Business Unit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"/>
                          <a:cs typeface="Arial" panose="020B0604020202020204" pitchFamily="34" charset="0"/>
                        </a:rPr>
                        <a:t>.</a:t>
                      </a:r>
                    </a:p>
                    <a:p>
                      <a:pPr marL="228600" marR="164465" indent="-228600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buAutoNum type="arabicPeriod" startAt="2"/>
                        <a:tabLst>
                          <a:tab pos="114300" algn="l"/>
                          <a:tab pos="228600" algn="l"/>
                          <a:tab pos="160020" algn="l"/>
                          <a:tab pos="560070" algn="l"/>
                        </a:tabLst>
                      </a:pP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"/>
                          <a:cs typeface="Arial" panose="020B0604020202020204" pitchFamily="34" charset="0"/>
                        </a:rPr>
                        <a:t>Enter the existing 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"/>
                          <a:cs typeface="Arial" panose="020B0604020202020204" pitchFamily="34" charset="0"/>
                        </a:rPr>
                        <a:t>Contract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"/>
                          <a:cs typeface="Arial" panose="020B0604020202020204" pitchFamily="34" charset="0"/>
                        </a:rPr>
                        <a:t>.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"/>
                          <a:cs typeface="Arial" panose="020B0604020202020204" pitchFamily="34" charset="0"/>
                        </a:rPr>
                        <a:t> </a:t>
                      </a:r>
                      <a:endParaRPr lang="en-US" sz="1100" b="0" baseline="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"/>
                        <a:cs typeface="Arial" panose="020B0604020202020204" pitchFamily="34" charset="0"/>
                      </a:endParaRPr>
                    </a:p>
                    <a:p>
                      <a:pPr marL="228600" marR="164465" indent="-228600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buAutoNum type="arabicPeriod" startAt="2"/>
                        <a:tabLst>
                          <a:tab pos="114300" algn="l"/>
                          <a:tab pos="228600" algn="l"/>
                          <a:tab pos="160020" algn="l"/>
                          <a:tab pos="560070" algn="l"/>
                        </a:tabLst>
                      </a:pP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"/>
                          <a:cs typeface="Arial" panose="020B0604020202020204" pitchFamily="34" charset="0"/>
                        </a:rPr>
                        <a:t>Click the 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"/>
                          <a:cs typeface="Arial" panose="020B0604020202020204" pitchFamily="34" charset="0"/>
                        </a:rPr>
                        <a:t>Search 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"/>
                          <a:cs typeface="Arial" panose="020B0604020202020204" pitchFamily="34" charset="0"/>
                        </a:rPr>
                        <a:t>button.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"/>
                        <a:cs typeface="Arial" panose="020B0604020202020204" pitchFamily="34" charset="0"/>
                      </a:endParaRPr>
                    </a:p>
                  </a:txBody>
                  <a:tcPr marL="65824" marR="65824" marT="41211" marB="0">
                    <a:solidFill>
                      <a:srgbClr val="E0E7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164465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tabLst>
                          <a:tab pos="114300" algn="l"/>
                          <a:tab pos="228600" algn="l"/>
                          <a:tab pos="114300" algn="l"/>
                          <a:tab pos="228600" algn="l"/>
                          <a:tab pos="914400" algn="l"/>
                        </a:tabLst>
                      </a:pPr>
                      <a:endParaRPr lang="en-US" sz="9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"/>
                        <a:cs typeface="Arial" panose="020B0604020202020204" pitchFamily="34" charset="0"/>
                      </a:endParaRPr>
                    </a:p>
                  </a:txBody>
                  <a:tcPr marL="65824" marR="65824" marT="41211" marB="0">
                    <a:solidFill>
                      <a:srgbClr val="E0E7ED"/>
                    </a:solidFill>
                  </a:tcPr>
                </a:tc>
              </a:tr>
              <a:tr h="1967023">
                <a:tc gridSpan="2">
                  <a:txBody>
                    <a:bodyPr/>
                    <a:lstStyle/>
                    <a:p>
                      <a:pPr marL="228600" marR="164465" indent="-2286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buClrTx/>
                        <a:buSzTx/>
                        <a:buFont typeface="+mj-lt"/>
                        <a:buAutoNum type="arabicPeriod" startAt="5"/>
                        <a:tabLst>
                          <a:tab pos="114300" algn="l"/>
                          <a:tab pos="228600" algn="l"/>
                          <a:tab pos="160020" algn="l"/>
                          <a:tab pos="914400" algn="l"/>
                        </a:tabLst>
                        <a:defRPr/>
                      </a:pP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Click the 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Lines 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tab.</a:t>
                      </a:r>
                    </a:p>
                    <a:p>
                      <a:pPr marL="228600" marR="164465" indent="-228600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buFont typeface="+mj-lt"/>
                        <a:buAutoNum type="arabicPeriod" startAt="5"/>
                        <a:tabLst>
                          <a:tab pos="114300" algn="l"/>
                          <a:tab pos="228600" algn="l"/>
                          <a:tab pos="160020" algn="l"/>
                          <a:tab pos="914400" algn="l"/>
                        </a:tabLst>
                      </a:pPr>
                      <a:endParaRPr lang="en-US" sz="1100" b="0" baseline="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5824" marR="65824" marT="41211" marB="0">
                    <a:solidFill>
                      <a:srgbClr val="D1DAE3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164465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tabLst>
                          <a:tab pos="114300" algn="l"/>
                          <a:tab pos="228600" algn="l"/>
                          <a:tab pos="114300" algn="l"/>
                          <a:tab pos="228600" algn="l"/>
                          <a:tab pos="914400" algn="l"/>
                        </a:tabLst>
                      </a:pPr>
                      <a:endParaRPr lang="en-US" sz="9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"/>
                        <a:cs typeface="Arial" panose="020B0604020202020204" pitchFamily="34" charset="0"/>
                      </a:endParaRPr>
                    </a:p>
                  </a:txBody>
                  <a:tcPr marL="65824" marR="65824" marT="41211" marB="0">
                    <a:solidFill>
                      <a:srgbClr val="D1DAE3"/>
                    </a:solidFill>
                  </a:tcPr>
                </a:tc>
              </a:tr>
              <a:tr h="1509824">
                <a:tc gridSpan="2">
                  <a:txBody>
                    <a:bodyPr/>
                    <a:lstStyle/>
                    <a:p>
                      <a:pPr marL="228600" marR="164465" indent="-228600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buFont typeface="+mj-lt"/>
                        <a:buAutoNum type="arabicPeriod" startAt="6"/>
                        <a:tabLst>
                          <a:tab pos="114300" algn="l"/>
                          <a:tab pos="228600" algn="l"/>
                          <a:tab pos="160020" algn="l"/>
                          <a:tab pos="914400" algn="l"/>
                        </a:tabLst>
                      </a:pP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 the 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Contract Lines 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section, click the 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Detail 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tab.</a:t>
                      </a:r>
                    </a:p>
                    <a:p>
                      <a:pPr marL="228600" marR="164465" indent="-228600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buFont typeface="+mj-lt"/>
                        <a:buAutoNum type="arabicPeriod" startAt="6"/>
                        <a:tabLst>
                          <a:tab pos="114300" algn="l"/>
                          <a:tab pos="228600" algn="l"/>
                          <a:tab pos="160020" algn="l"/>
                          <a:tab pos="914400" algn="l"/>
                        </a:tabLst>
                      </a:pP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Click the 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Contract Terms 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link.</a:t>
                      </a:r>
                    </a:p>
                  </a:txBody>
                  <a:tcPr marL="65824" marR="65824" marT="41211" marB="0">
                    <a:solidFill>
                      <a:srgbClr val="E0E7E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263070" y="1001812"/>
            <a:ext cx="63318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Purpose: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This job aid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will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help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you unlink a Project and Activity from an existing Contract in Core-CT.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650" y="62346"/>
            <a:ext cx="1752600" cy="539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8"/>
          <p:cNvSpPr/>
          <p:nvPr/>
        </p:nvSpPr>
        <p:spPr bwMode="auto">
          <a:xfrm>
            <a:off x="263069" y="644370"/>
            <a:ext cx="6414177" cy="329184"/>
          </a:xfrm>
          <a:prstGeom prst="rect">
            <a:avLst/>
          </a:prstGeom>
          <a:solidFill>
            <a:schemeClr val="tx2"/>
          </a:solidFill>
          <a:ln w="6350">
            <a:solidFill>
              <a:srgbClr val="255B89"/>
            </a:solidFill>
            <a:miter lim="800000"/>
            <a:headEnd/>
            <a:tailEnd/>
          </a:ln>
          <a:effectLst/>
        </p:spPr>
        <p:txBody>
          <a:bodyPr lIns="36000" tIns="36000" rIns="36000" bIns="36000" anchor="ctr"/>
          <a:lstStyle/>
          <a:p>
            <a:pPr algn="ctr"/>
            <a:r>
              <a:rPr lang="en-US" sz="1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Unlinking a Project and Activity from an Existing Contract</a:t>
            </a:r>
            <a:endParaRPr lang="en-US" sz="1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0157" y="2519916"/>
            <a:ext cx="2992485" cy="302950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712" y="5942245"/>
            <a:ext cx="6088890" cy="14564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513" y="8118227"/>
            <a:ext cx="6134973" cy="83228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6320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2208045"/>
              </p:ext>
            </p:extLst>
          </p:nvPr>
        </p:nvGraphicFramePr>
        <p:xfrm>
          <a:off x="263070" y="1047830"/>
          <a:ext cx="6424810" cy="793668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49337"/>
                <a:gridCol w="3575473"/>
              </a:tblGrid>
              <a:tr h="390532">
                <a:tc>
                  <a:txBody>
                    <a:bodyPr/>
                    <a:lstStyle/>
                    <a:p>
                      <a:pPr marL="0" marR="164465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tabLst>
                          <a:tab pos="114300" algn="l"/>
                          <a:tab pos="228600" algn="l"/>
                          <a:tab pos="114300" algn="l"/>
                          <a:tab pos="228600" algn="l"/>
                          <a:tab pos="914400" algn="l"/>
                        </a:tabLst>
                      </a:pPr>
                      <a:r>
                        <a:rPr lang="en-US" sz="1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Steps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Times"/>
                        <a:cs typeface="Arial" panose="020B0604020202020204" pitchFamily="34" charset="0"/>
                      </a:endParaRPr>
                    </a:p>
                  </a:txBody>
                  <a:tcPr marL="65824" marR="65824" marT="41211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164465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tabLst>
                          <a:tab pos="114300" algn="l"/>
                          <a:tab pos="228600" algn="l"/>
                          <a:tab pos="114300" algn="l"/>
                          <a:tab pos="228600" algn="l"/>
                          <a:tab pos="914400" algn="l"/>
                        </a:tabLs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Screenshots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Times"/>
                        <a:cs typeface="Arial" panose="020B0604020202020204" pitchFamily="34" charset="0"/>
                      </a:endParaRPr>
                    </a:p>
                  </a:txBody>
                  <a:tcPr marL="65824" marR="65824" marT="41211" marB="0" anchor="ctr">
                    <a:solidFill>
                      <a:schemeClr val="tx2"/>
                    </a:solidFill>
                  </a:tcPr>
                </a:tc>
              </a:tr>
              <a:tr h="5930001">
                <a:tc gridSpan="2">
                  <a:txBody>
                    <a:bodyPr/>
                    <a:lstStyle/>
                    <a:p>
                      <a:pPr marL="228600" marR="164465" lvl="0" indent="-228600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buFont typeface="+mj-lt"/>
                        <a:buAutoNum type="arabicPeriod" startAt="8"/>
                        <a:tabLst>
                          <a:tab pos="114300" algn="l"/>
                          <a:tab pos="228600" algn="l"/>
                          <a:tab pos="160020" algn="l"/>
                          <a:tab pos="914400" algn="l"/>
                        </a:tabLst>
                      </a:pPr>
                      <a:r>
                        <a:rPr lang="en-US" sz="11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Click the </a:t>
                      </a:r>
                      <a:r>
                        <a:rPr lang="en-US" sz="11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Related Projects </a:t>
                      </a:r>
                      <a:r>
                        <a:rPr lang="en-US" sz="11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tab.</a:t>
                      </a:r>
                    </a:p>
                    <a:p>
                      <a:pPr marL="228600" marR="164465" lvl="0" indent="-228600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buFont typeface="+mj-lt"/>
                        <a:buAutoNum type="arabicPeriod" startAt="8"/>
                        <a:tabLst>
                          <a:tab pos="114300" algn="l"/>
                          <a:tab pos="228600" algn="l"/>
                          <a:tab pos="160020" algn="l"/>
                          <a:tab pos="914400" algn="l"/>
                        </a:tabLst>
                      </a:pPr>
                      <a:r>
                        <a:rPr lang="en-US" sz="11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 the </a:t>
                      </a:r>
                      <a:r>
                        <a:rPr lang="en-US" sz="11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Associated Projects &amp;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Activities 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section, click the “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” button to remove each associated project and activity from the contract.</a:t>
                      </a:r>
                      <a:endParaRPr lang="en-US" sz="9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5824" marR="65824" marT="41211" marB="0">
                    <a:solidFill>
                      <a:srgbClr val="D1DAE3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164465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tabLst>
                          <a:tab pos="114300" algn="l"/>
                          <a:tab pos="228600" algn="l"/>
                          <a:tab pos="114300" algn="l"/>
                          <a:tab pos="228600" algn="l"/>
                          <a:tab pos="914400" algn="l"/>
                        </a:tabLst>
                      </a:pPr>
                      <a:endParaRPr lang="en-US" sz="9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5824" marR="65824" marT="41211" marB="0">
                    <a:solidFill>
                      <a:srgbClr val="D1DAE3"/>
                    </a:solidFill>
                  </a:tcPr>
                </a:tc>
              </a:tr>
              <a:tr h="1616149">
                <a:tc gridSpan="2">
                  <a:txBody>
                    <a:bodyPr/>
                    <a:lstStyle/>
                    <a:p>
                      <a:pPr marL="228600" marR="164465" indent="-228600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buFont typeface="+mj-lt"/>
                        <a:buAutoNum type="arabicPeriod" startAt="10"/>
                        <a:tabLst>
                          <a:tab pos="114300" algn="l"/>
                          <a:tab pos="228600" algn="l"/>
                          <a:tab pos="160020" algn="l"/>
                          <a:tab pos="560070" algn="l"/>
                        </a:tabLst>
                      </a:pP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"/>
                          <a:cs typeface="Arial" panose="020B0604020202020204" pitchFamily="34" charset="0"/>
                        </a:rPr>
                        <a:t>Click the 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"/>
                          <a:cs typeface="Arial" panose="020B0604020202020204" pitchFamily="34" charset="0"/>
                        </a:rPr>
                        <a:t>OK 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"/>
                          <a:cs typeface="Arial" panose="020B0604020202020204" pitchFamily="34" charset="0"/>
                        </a:rPr>
                        <a:t>button.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"/>
                        <a:cs typeface="Arial" panose="020B0604020202020204" pitchFamily="34" charset="0"/>
                      </a:endParaRPr>
                    </a:p>
                  </a:txBody>
                  <a:tcPr marL="65824" marR="65824" marT="41211" marB="0">
                    <a:solidFill>
                      <a:srgbClr val="E0E7E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164465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tabLst>
                          <a:tab pos="114300" algn="l"/>
                          <a:tab pos="228600" algn="l"/>
                          <a:tab pos="114300" algn="l"/>
                          <a:tab pos="228600" algn="l"/>
                          <a:tab pos="914400" algn="l"/>
                        </a:tabLst>
                      </a:pPr>
                      <a:endParaRPr lang="en-US" sz="9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"/>
                        <a:cs typeface="Arial" panose="020B0604020202020204" pitchFamily="34" charset="0"/>
                      </a:endParaRPr>
                    </a:p>
                  </a:txBody>
                  <a:tcPr marL="65824" marR="65824" marT="41211" marB="0">
                    <a:solidFill>
                      <a:srgbClr val="E0E7ED"/>
                    </a:solidFill>
                  </a:tcPr>
                </a:tc>
              </a:tr>
            </a:tbl>
          </a:graphicData>
        </a:graphic>
      </p:graphicFrame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650" y="62346"/>
            <a:ext cx="1752600" cy="539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492" y="2200939"/>
            <a:ext cx="6127329" cy="50721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0782" y="7777902"/>
            <a:ext cx="5238750" cy="1009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11" name="Rectangle 10"/>
          <p:cNvSpPr/>
          <p:nvPr/>
        </p:nvSpPr>
        <p:spPr bwMode="auto">
          <a:xfrm>
            <a:off x="263069" y="644370"/>
            <a:ext cx="6414177" cy="329184"/>
          </a:xfrm>
          <a:prstGeom prst="rect">
            <a:avLst/>
          </a:prstGeom>
          <a:solidFill>
            <a:schemeClr val="tx2"/>
          </a:solidFill>
          <a:ln w="6350">
            <a:solidFill>
              <a:srgbClr val="255B89"/>
            </a:solidFill>
            <a:miter lim="800000"/>
            <a:headEnd/>
            <a:tailEnd/>
          </a:ln>
          <a:effectLst/>
        </p:spPr>
        <p:txBody>
          <a:bodyPr lIns="36000" tIns="36000" rIns="36000" bIns="36000" anchor="ctr"/>
          <a:lstStyle/>
          <a:p>
            <a:pPr algn="ctr"/>
            <a:r>
              <a:rPr lang="en-US" sz="1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Unlinking a Project and Activity from an Existing Contract</a:t>
            </a:r>
            <a:endParaRPr lang="en-US" sz="1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656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0878199"/>
              </p:ext>
            </p:extLst>
          </p:nvPr>
        </p:nvGraphicFramePr>
        <p:xfrm>
          <a:off x="263070" y="1047830"/>
          <a:ext cx="6424810" cy="312013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49337"/>
                <a:gridCol w="3575473"/>
              </a:tblGrid>
              <a:tr h="390532">
                <a:tc>
                  <a:txBody>
                    <a:bodyPr/>
                    <a:lstStyle/>
                    <a:p>
                      <a:pPr marL="0" marR="164465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tabLst>
                          <a:tab pos="114300" algn="l"/>
                          <a:tab pos="228600" algn="l"/>
                          <a:tab pos="114300" algn="l"/>
                          <a:tab pos="228600" algn="l"/>
                          <a:tab pos="914400" algn="l"/>
                        </a:tabLst>
                      </a:pPr>
                      <a:r>
                        <a:rPr lang="en-US" sz="1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Steps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Times"/>
                        <a:cs typeface="Arial" panose="020B0604020202020204" pitchFamily="34" charset="0"/>
                      </a:endParaRPr>
                    </a:p>
                  </a:txBody>
                  <a:tcPr marL="65824" marR="65824" marT="41211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164465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tabLst>
                          <a:tab pos="114300" algn="l"/>
                          <a:tab pos="228600" algn="l"/>
                          <a:tab pos="114300" algn="l"/>
                          <a:tab pos="228600" algn="l"/>
                          <a:tab pos="914400" algn="l"/>
                        </a:tabLs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Screenshots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Times"/>
                        <a:cs typeface="Arial" panose="020B0604020202020204" pitchFamily="34" charset="0"/>
                      </a:endParaRPr>
                    </a:p>
                  </a:txBody>
                  <a:tcPr marL="65824" marR="65824" marT="41211" marB="0" anchor="ctr">
                    <a:solidFill>
                      <a:schemeClr val="tx2"/>
                    </a:solidFill>
                  </a:tcPr>
                </a:tc>
              </a:tr>
              <a:tr h="2006587">
                <a:tc gridSpan="2">
                  <a:txBody>
                    <a:bodyPr/>
                    <a:lstStyle/>
                    <a:p>
                      <a:pPr marL="228600" marR="164465" lvl="0" indent="-228600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buFont typeface="+mj-lt"/>
                        <a:buAutoNum type="arabicPeriod" startAt="11"/>
                        <a:tabLst>
                          <a:tab pos="114300" algn="l"/>
                          <a:tab pos="228600" algn="l"/>
                          <a:tab pos="160020" algn="l"/>
                          <a:tab pos="914400" algn="l"/>
                        </a:tabLst>
                      </a:pPr>
                      <a:r>
                        <a:rPr lang="en-US" sz="11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Click the </a:t>
                      </a:r>
                      <a:r>
                        <a:rPr lang="en-US" sz="11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Save </a:t>
                      </a:r>
                      <a:r>
                        <a:rPr lang="en-US" sz="11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button.</a:t>
                      </a:r>
                    </a:p>
                  </a:txBody>
                  <a:tcPr marL="65824" marR="65824" marT="41211" marB="0">
                    <a:solidFill>
                      <a:srgbClr val="D1DAE3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164465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tabLst>
                          <a:tab pos="114300" algn="l"/>
                          <a:tab pos="228600" algn="l"/>
                          <a:tab pos="114300" algn="l"/>
                          <a:tab pos="228600" algn="l"/>
                          <a:tab pos="914400" algn="l"/>
                        </a:tabLst>
                      </a:pPr>
                      <a:endParaRPr lang="en-US" sz="9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5824" marR="65824" marT="41211" marB="0">
                    <a:solidFill>
                      <a:srgbClr val="D1DAE3"/>
                    </a:solidFill>
                  </a:tcPr>
                </a:tc>
              </a:tr>
              <a:tr h="723014">
                <a:tc gridSpan="2">
                  <a:txBody>
                    <a:bodyPr/>
                    <a:lstStyle/>
                    <a:p>
                      <a:pPr marL="228600" marR="164465" indent="-228600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buFont typeface="+mj-lt"/>
                        <a:buAutoNum type="arabicPeriod" startAt="12"/>
                        <a:tabLst>
                          <a:tab pos="114300" algn="l"/>
                          <a:tab pos="228600" algn="l"/>
                          <a:tab pos="160020" algn="l"/>
                          <a:tab pos="560070" algn="l"/>
                        </a:tabLst>
                      </a:pP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"/>
                          <a:cs typeface="Arial" panose="020B0604020202020204" pitchFamily="34" charset="0"/>
                        </a:rPr>
                        <a:t>Follow the steps outlined in the 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"/>
                          <a:cs typeface="Arial" panose="020B0604020202020204" pitchFamily="34" charset="0"/>
                        </a:rPr>
                        <a:t>Create a Customer Contract with Rate-Based Contract Line Job Aid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"/>
                          <a:cs typeface="Arial" panose="020B0604020202020204" pitchFamily="34" charset="0"/>
                        </a:rPr>
                        <a:t> to link the existing Project and Activity(</a:t>
                      </a:r>
                      <a:r>
                        <a:rPr lang="en-US" sz="1100" b="0" baseline="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"/>
                          <a:cs typeface="Arial" panose="020B0604020202020204" pitchFamily="34" charset="0"/>
                        </a:rPr>
                        <a:t>ies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"/>
                          <a:cs typeface="Arial" panose="020B0604020202020204" pitchFamily="34" charset="0"/>
                        </a:rPr>
                        <a:t>) to the new Grant Contract.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"/>
                        <a:cs typeface="Arial" panose="020B0604020202020204" pitchFamily="34" charset="0"/>
                      </a:endParaRPr>
                    </a:p>
                  </a:txBody>
                  <a:tcPr marL="65824" marR="65824" marT="41211" marB="0">
                    <a:solidFill>
                      <a:srgbClr val="E0E7E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164465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tabLst>
                          <a:tab pos="114300" algn="l"/>
                          <a:tab pos="228600" algn="l"/>
                          <a:tab pos="114300" algn="l"/>
                          <a:tab pos="228600" algn="l"/>
                          <a:tab pos="914400" algn="l"/>
                        </a:tabLst>
                      </a:pPr>
                      <a:endParaRPr lang="en-US" sz="9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"/>
                        <a:cs typeface="Arial" panose="020B0604020202020204" pitchFamily="34" charset="0"/>
                      </a:endParaRPr>
                    </a:p>
                  </a:txBody>
                  <a:tcPr marL="65824" marR="65824" marT="41211" marB="0">
                    <a:solidFill>
                      <a:srgbClr val="E0E7ED"/>
                    </a:solidFill>
                  </a:tcPr>
                </a:tc>
              </a:tr>
            </a:tbl>
          </a:graphicData>
        </a:graphic>
      </p:graphicFrame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650" y="62346"/>
            <a:ext cx="1752600" cy="539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415" y="1726983"/>
            <a:ext cx="6153483" cy="147995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8" name="Rectangle 7"/>
          <p:cNvSpPr/>
          <p:nvPr/>
        </p:nvSpPr>
        <p:spPr bwMode="auto">
          <a:xfrm>
            <a:off x="263069" y="644370"/>
            <a:ext cx="6414177" cy="329184"/>
          </a:xfrm>
          <a:prstGeom prst="rect">
            <a:avLst/>
          </a:prstGeom>
          <a:solidFill>
            <a:schemeClr val="tx2"/>
          </a:solidFill>
          <a:ln w="6350">
            <a:solidFill>
              <a:srgbClr val="255B89"/>
            </a:solidFill>
            <a:miter lim="800000"/>
            <a:headEnd/>
            <a:tailEnd/>
          </a:ln>
          <a:effectLst/>
        </p:spPr>
        <p:txBody>
          <a:bodyPr lIns="36000" tIns="36000" rIns="36000" bIns="36000" anchor="ctr"/>
          <a:lstStyle/>
          <a:p>
            <a:pPr algn="ctr"/>
            <a:r>
              <a:rPr lang="en-US" sz="1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Unlinking a Project and Activity from an Existing Contract</a:t>
            </a:r>
            <a:endParaRPr lang="en-US" sz="1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1115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594B28C4A326C48BFB4D5ED70E0F8EE" ma:contentTypeVersion="0" ma:contentTypeDescription="Create a new document." ma:contentTypeScope="" ma:versionID="a97a4d1378f5c10fd6b032a335002bd7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7BC1D35-3848-4D65-AD07-973C7EBC941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5A1362B-3852-4A2E-87A9-E4657A489F55}">
  <ds:schemaRefs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microsoft.com/office/infopath/2007/PartnerControls"/>
    <ds:schemaRef ds:uri="http://purl.org/dc/dcmitype/"/>
    <ds:schemaRef ds:uri="http://www.w3.org/XML/1998/namespace"/>
    <ds:schemaRef ds:uri="http://purl.org/dc/elements/1.1/"/>
    <ds:schemaRef ds:uri="http://schemas.openxmlformats.org/package/2006/metadata/core-properties"/>
  </ds:schemaRefs>
</ds:datastoreItem>
</file>

<file path=customXml/itemProps3.xml><?xml version="1.0" encoding="utf-8"?>
<ds:datastoreItem xmlns:ds="http://schemas.openxmlformats.org/officeDocument/2006/customXml" ds:itemID="{9CE2CDB4-A06B-4D51-91C5-48CB9F2180D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304</TotalTime>
  <Words>189</Words>
  <Application>Microsoft Office PowerPoint</Application>
  <PresentationFormat>On-screen Show (4:3)</PresentationFormat>
  <Paragraphs>23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Company>CORECT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Zucker, Laura</dc:creator>
  <cp:lastModifiedBy>Hoang, Vanessa</cp:lastModifiedBy>
  <cp:revision>49</cp:revision>
  <dcterms:created xsi:type="dcterms:W3CDTF">2015-07-16T13:51:36Z</dcterms:created>
  <dcterms:modified xsi:type="dcterms:W3CDTF">2018-03-23T18:10:24Z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0x010100D594B28C4A326C48BFB4D5ED70E0F8EE</vt:lpwstr>
  </property>
</Properties>
</file>