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58" r:id="rId6"/>
    <p:sldId id="265" r:id="rId7"/>
    <p:sldId id="259" r:id="rId8"/>
    <p:sldId id="260" r:id="rId9"/>
    <p:sldId id="262" r:id="rId10"/>
    <p:sldId id="263" r:id="rId11"/>
    <p:sldId id="267" r:id="rId12"/>
    <p:sldId id="268" r:id="rId13"/>
    <p:sldId id="264" r:id="rId14"/>
    <p:sldId id="269" r:id="rId15"/>
    <p:sldId id="271" r:id="rId16"/>
    <p:sldId id="270" r:id="rId17"/>
  </p:sldIdLst>
  <p:sldSz cx="6858000" cy="9144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7ED"/>
    <a:srgbClr val="D1DA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2418" y="1098"/>
      </p:cViewPr>
      <p:guideLst>
        <p:guide orient="horz" pos="739"/>
        <p:guide pos="1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6FAE2-E602-4B32-8CB0-EA5C20DB811C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2CA71-0590-4089-8A03-31C3F2D34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9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2CA71-0590-4089-8A03-31C3F2D34F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670BA-B04E-4604-A71E-1C661CFC750A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7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FB43-A07C-49D5-A4F1-0ABF5D515E39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09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91CB-C0B4-4721-9FAD-61AF31D65A87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95B1-EAFC-4D5F-8299-BA7E9AAF1B2E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BF38-337B-4F73-83D5-53755EE9E969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9B9A-FD73-490E-86B8-8C5BF6407FB7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4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1A36-0E96-47FC-8BB3-07D4DEC1833F}" type="datetime1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3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08E8-97B6-47AE-8814-7120A15A93EC}" type="datetime1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4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9F4E-B8D2-4200-8B64-BCAB91AAD1A8}" type="datetime1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5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21062-BD17-409B-8DFD-08BDBF5FF3CA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CF8F-3CBD-46CE-9235-2F4078F71717}" type="datetime1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9DBE4-1E81-4FA1-8C46-FD6E7308A17F}" type="datetime1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8E22-BD7B-44A7-955D-3B35ED9F0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434023"/>
              </p:ext>
            </p:extLst>
          </p:nvPr>
        </p:nvGraphicFramePr>
        <p:xfrm>
          <a:off x="263070" y="1707076"/>
          <a:ext cx="6424809" cy="7362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5472"/>
              </a:tblGrid>
              <a:tr h="39053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22661">
                <a:tc gridSpan="2">
                  <a:txBody>
                    <a:bodyPr/>
                    <a:lstStyle/>
                    <a:p>
                      <a:pPr marL="228600" marR="164465" lvl="0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Contracts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Information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page: </a:t>
                      </a:r>
                      <a:r>
                        <a:rPr lang="en-US" sz="1100" b="1" i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Menu &gt; Core-CT Financials &gt; Customer Contracts &gt; Create and Amend &gt; General Information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153750">
                <a:tc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a New Value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Use the lookup icons to select a valid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Business Unit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 Sold To Customer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Contract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name.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Contract Classification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AutoNum type="arabicPeriod" startAt="2"/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 button.</a:t>
                      </a: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429555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a description 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field.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Type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lookup to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Today’s date will default 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Signed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field. Update, as necessary.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Validate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3070" y="1001812"/>
            <a:ext cx="6331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Purpose: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job aid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help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you create a Customer Contract with a rate-based contract line in Core-CT.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20929"/>
            <a:ext cx="2998603" cy="1933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6" y="6209414"/>
            <a:ext cx="5840987" cy="2785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32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8451"/>
              </p:ext>
            </p:extLst>
          </p:nvPr>
        </p:nvGraphicFramePr>
        <p:xfrm>
          <a:off x="260350" y="1030288"/>
          <a:ext cx="6427529" cy="7456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4544860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62. 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 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Project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section, 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505075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64. Use the lookup icon to 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Type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 Update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Status 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6" y="2019299"/>
            <a:ext cx="5780521" cy="3857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31564" y="6464761"/>
            <a:ext cx="6077185" cy="1317163"/>
            <a:chOff x="431564" y="6464761"/>
            <a:chExt cx="6077185" cy="1317163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79"/>
            <a:stretch/>
          </p:blipFill>
          <p:spPr bwMode="auto">
            <a:xfrm>
              <a:off x="431564" y="6464761"/>
              <a:ext cx="6077185" cy="1317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40480" y="7057892"/>
              <a:ext cx="1074420" cy="20396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002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590165"/>
              </p:ext>
            </p:extLst>
          </p:nvPr>
        </p:nvGraphicFramePr>
        <p:xfrm>
          <a:off x="260350" y="1030288"/>
          <a:ext cx="6427529" cy="6705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001685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4297210">
                <a:tc gridSpan="2">
                  <a:txBody>
                    <a:bodyPr/>
                    <a:lstStyle/>
                    <a:p>
                      <a:pPr marL="0" marR="16446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8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26" y="3707607"/>
            <a:ext cx="6198262" cy="38814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07" y="1752600"/>
            <a:ext cx="5372100" cy="150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253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22764"/>
              </p:ext>
            </p:extLst>
          </p:nvPr>
        </p:nvGraphicFramePr>
        <p:xfrm>
          <a:off x="260350" y="1030288"/>
          <a:ext cx="6427529" cy="736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177320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68.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Department Tab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a. Input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 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Subdivision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b. Under Department Info Box &gt; Input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ID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Input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Pledge Percentage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783080">
                <a:tc gridSpan="2">
                  <a:txBody>
                    <a:bodyPr/>
                    <a:lstStyle/>
                    <a:p>
                      <a:pPr marL="0" marR="16446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8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0080" y="2369820"/>
            <a:ext cx="5615940" cy="3866135"/>
            <a:chOff x="640080" y="2369820"/>
            <a:chExt cx="5615940" cy="3866135"/>
          </a:xfrm>
        </p:grpSpPr>
        <p:pic>
          <p:nvPicPr>
            <p:cNvPr id="1026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" y="2369820"/>
              <a:ext cx="5615940" cy="386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54950" y="3512820"/>
              <a:ext cx="1306310" cy="175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54950" y="3693160"/>
              <a:ext cx="1306310" cy="175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54950" y="3916680"/>
              <a:ext cx="1306310" cy="175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54195" y="5455920"/>
              <a:ext cx="971405" cy="175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05495" y="5454650"/>
              <a:ext cx="971405" cy="17526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594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975905"/>
              </p:ext>
            </p:extLst>
          </p:nvPr>
        </p:nvGraphicFramePr>
        <p:xfrm>
          <a:off x="260351" y="1030289"/>
          <a:ext cx="6254749" cy="7854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2744"/>
                <a:gridCol w="3482005"/>
              </a:tblGrid>
              <a:tr h="30842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328789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70. Update F&amp;A % Rate of the Project &amp; Activity for the Award. 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a. Navigate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Profile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Activity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Select </a:t>
                      </a:r>
                      <a:r>
                        <a:rPr lang="en-US" sz="1100" b="1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 Rates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b. Click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 Admin Rate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Lookup icon &gt; Select “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c. Click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 Base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Lookup icon&gt;Select “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under Funded. 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d.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 Funded Rate. Ensure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 Rate %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populates correctly.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217420">
                <a:tc gridSpan="2">
                  <a:txBody>
                    <a:bodyPr/>
                    <a:lstStyle/>
                    <a:p>
                      <a:pPr marL="0" marR="16446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8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20963" y="3009900"/>
            <a:ext cx="5486300" cy="3558540"/>
            <a:chOff x="620963" y="3009900"/>
            <a:chExt cx="5486300" cy="355854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963" y="3009900"/>
              <a:ext cx="5486300" cy="355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424940" y="4335780"/>
              <a:ext cx="1653540" cy="220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20240" y="5996940"/>
              <a:ext cx="1158240" cy="220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64113" y="6015990"/>
              <a:ext cx="1158240" cy="220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09160" y="6015990"/>
              <a:ext cx="1158240" cy="2209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4138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686307"/>
              </p:ext>
            </p:extLst>
          </p:nvPr>
        </p:nvGraphicFramePr>
        <p:xfrm>
          <a:off x="260350" y="1030288"/>
          <a:ext cx="6427529" cy="7789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1837988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Contract Lines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36397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in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GRANTS_REIMBURSABL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Product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field.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Search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318135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Select the checkbox to the left of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GRANTS_REIMBURSABL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product, which needs to have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Price Type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Rate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Add Contract Lines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4" y="1714784"/>
            <a:ext cx="5995766" cy="1465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58" y="3825503"/>
            <a:ext cx="4027198" cy="1737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89" y="6413313"/>
            <a:ext cx="4466735" cy="2263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8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236028"/>
              </p:ext>
            </p:extLst>
          </p:nvPr>
        </p:nvGraphicFramePr>
        <p:xfrm>
          <a:off x="260350" y="1030288"/>
          <a:ext cx="6427529" cy="6561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2173463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message displays that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item has been added to the contract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17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Contract Lines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2590472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9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139065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2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Terms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35" y="2027771"/>
            <a:ext cx="3472442" cy="1494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50" y="4475329"/>
            <a:ext cx="5967413" cy="1620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7" y="6593794"/>
            <a:ext cx="6217179" cy="7737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8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34227"/>
              </p:ext>
            </p:extLst>
          </p:nvPr>
        </p:nvGraphicFramePr>
        <p:xfrm>
          <a:off x="260350" y="1030288"/>
          <a:ext cx="6427529" cy="7313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690706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to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 Business Unit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dropdown menu to select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Selection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 Grants, normally select Rate Set).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icon to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Set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 Plan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the lookup icons to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if associating an existing project).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If associating an existing project, navigate to the old project’s contract and delete the activity row by clicking the “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button on the Associated Projects &amp; Activities row. Then, go back to the new contract and select the activity with the associated project. View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Unlinking a Project and  Activity from an Existing Contract Job Aid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more information.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3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Allocation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2" y="4429124"/>
            <a:ext cx="5353569" cy="3609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2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623261"/>
              </p:ext>
            </p:extLst>
          </p:nvPr>
        </p:nvGraphicFramePr>
        <p:xfrm>
          <a:off x="260350" y="1030288"/>
          <a:ext cx="6427529" cy="8027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4068610">
                <a:tc gridSpan="2">
                  <a:txBody>
                    <a:bodyPr/>
                    <a:lstStyle/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3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Billing Limit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Total Billing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field.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3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Contract Line Pricing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section, 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Billing Limit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3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"/>
                          <a:cs typeface="Arial" panose="020B0604020202020204" pitchFamily="34" charset="0"/>
                        </a:rPr>
                        <a:t>button.</a:t>
                      </a: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3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Contract Terms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552825">
                <a:tc gridSpan="2">
                  <a:txBody>
                    <a:bodyPr/>
                    <a:lstStyle/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3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Billing Limit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displays.</a:t>
                      </a:r>
                    </a:p>
                    <a:p>
                      <a:pPr marL="228600" marR="164465" indent="-2286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AutoNum type="arabicPeriod" startAt="3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General Information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35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43" y="2514600"/>
            <a:ext cx="4085228" cy="2899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733" y="6077395"/>
            <a:ext cx="4148847" cy="2847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29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404023"/>
              </p:ext>
            </p:extLst>
          </p:nvPr>
        </p:nvGraphicFramePr>
        <p:xfrm>
          <a:off x="260350" y="1030288"/>
          <a:ext cx="6427530" cy="6437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3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858685">
                <a:tc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to General Information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283247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 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Status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lookup button to select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2430647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 Validate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now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4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20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458181">
                <a:tc gridSpan="2">
                  <a:txBody>
                    <a:bodyPr/>
                    <a:lstStyle/>
                    <a:p>
                      <a:pPr marL="0" marR="16446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 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 to verify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Billing Plan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 Plan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statuses are set to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5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1495425"/>
            <a:ext cx="2057400" cy="70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59" b="83935"/>
          <a:stretch/>
        </p:blipFill>
        <p:spPr bwMode="auto">
          <a:xfrm>
            <a:off x="440705" y="2879542"/>
            <a:ext cx="6058903" cy="571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7" y="6552617"/>
            <a:ext cx="6248400" cy="7534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0" y="4107837"/>
            <a:ext cx="6023431" cy="1679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2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20385"/>
              </p:ext>
            </p:extLst>
          </p:nvPr>
        </p:nvGraphicFramePr>
        <p:xfrm>
          <a:off x="260350" y="1030288"/>
          <a:ext cx="6427530" cy="8066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3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4935385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44. Click on the grey arrow icon to expand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Information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Award Profile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60020" algn="l"/>
                          <a:tab pos="560070" algn="l"/>
                        </a:tabLst>
                      </a:pPr>
                      <a:endParaRPr lang="en-US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  <a:tr h="1590675">
                <a:tc gridSpan="2">
                  <a:txBody>
                    <a:bodyPr/>
                    <a:lstStyle/>
                    <a:p>
                      <a:pPr marL="0" marR="16446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ClrTx/>
                        <a:buSzTx/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  <a:defRPr/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 Award Profile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link.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61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8" y="2266950"/>
            <a:ext cx="6127657" cy="3943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00" y="6457949"/>
            <a:ext cx="2524125" cy="963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8" y="7720064"/>
            <a:ext cx="5367338" cy="1304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2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080626"/>
              </p:ext>
            </p:extLst>
          </p:nvPr>
        </p:nvGraphicFramePr>
        <p:xfrm>
          <a:off x="260350" y="1030288"/>
          <a:ext cx="6427529" cy="5741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5335435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48. Optional: 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Number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Award Identification Number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49. Enter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 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Award PI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 Click on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CFDA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 to select a CFDA number.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52. 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 Verify that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ID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displays at the bottom of the page.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" y="3086100"/>
            <a:ext cx="6152458" cy="3586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6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524691"/>
              </p:ext>
            </p:extLst>
          </p:nvPr>
        </p:nvGraphicFramePr>
        <p:xfrm>
          <a:off x="260350" y="1030288"/>
          <a:ext cx="6427529" cy="8056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9337"/>
                <a:gridCol w="3578192"/>
              </a:tblGrid>
              <a:tr h="406552"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4465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Screenshots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Times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 anchor="ctr">
                    <a:solidFill>
                      <a:schemeClr val="tx2"/>
                    </a:solidFill>
                  </a:tcPr>
                </a:tc>
              </a:tr>
              <a:tr h="3859060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54. Select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55. Enter the Project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Date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Date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Credit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link.</a:t>
                      </a: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D1DAE3"/>
                    </a:solidFill>
                  </a:tcPr>
                </a:tc>
              </a:tr>
              <a:tr h="3790950">
                <a:tc gridSpan="2">
                  <a:txBody>
                    <a:bodyPr/>
                    <a:lstStyle/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 In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field, select a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using the lookup.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59. Optional: Click the “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button to add additional Departments.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 Enter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%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department.</a:t>
                      </a:r>
                    </a:p>
                    <a:p>
                      <a:pPr marL="0" marR="164465" indent="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None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 Click the 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Save 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button.</a:t>
                      </a:r>
                    </a:p>
                    <a:p>
                      <a:pPr marL="228600" marR="164465" indent="-228600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buFont typeface="+mj-lt"/>
                        <a:buAutoNum type="arabicPeriod" startAt="16"/>
                        <a:tabLst>
                          <a:tab pos="114300" algn="l"/>
                          <a:tab pos="228600" algn="l"/>
                          <a:tab pos="160020" algn="l"/>
                          <a:tab pos="914400" algn="l"/>
                        </a:tabLst>
                      </a:pPr>
                      <a:endParaRPr lang="en-US" sz="1100" b="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164465" algn="l" defTabSz="914400" rtl="0" eaLnBrk="1" latinLnBrk="0" hangingPunct="1">
                        <a:lnSpc>
                          <a:spcPct val="115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  <a:tabLst>
                          <a:tab pos="114300" algn="l"/>
                          <a:tab pos="228600" algn="l"/>
                          <a:tab pos="114300" algn="l"/>
                          <a:tab pos="228600" algn="l"/>
                          <a:tab pos="914400" algn="l"/>
                        </a:tabLst>
                      </a:pP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5824" marR="65824" marT="41211" marB="0">
                    <a:solidFill>
                      <a:srgbClr val="E0E7ED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0" y="62346"/>
            <a:ext cx="1752600" cy="53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63069" y="644370"/>
            <a:ext cx="6414177" cy="329184"/>
          </a:xfrm>
          <a:prstGeom prst="rect">
            <a:avLst/>
          </a:prstGeom>
          <a:solidFill>
            <a:schemeClr val="tx2"/>
          </a:solidFill>
          <a:ln w="6350">
            <a:solidFill>
              <a:srgbClr val="255B89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Customer Contract with Rate-Based Contract Line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70" y="2533650"/>
            <a:ext cx="6092574" cy="263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2" y="6409926"/>
            <a:ext cx="6191250" cy="2491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061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94B28C4A326C48BFB4D5ED70E0F8EE" ma:contentTypeVersion="0" ma:contentTypeDescription="Create a new document." ma:contentTypeScope="" ma:versionID="a97a4d1378f5c10fd6b032a335002b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E2CDB4-A06B-4D51-91C5-48CB9F2180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A1362B-3852-4A2E-87A9-E4657A489F55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7BC1D35-3848-4D65-AD07-973C7EBC94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979</Words>
  <Application>Microsoft Office PowerPoint</Application>
  <PresentationFormat>On-screen Show (4:3)</PresentationFormat>
  <Paragraphs>119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Zucker, Laura</dc:creator>
  <cp:lastModifiedBy>Vaughan, Tom</cp:lastModifiedBy>
  <cp:revision>71</cp:revision>
  <cp:lastPrinted>2018-04-17T12:23:02Z</cp:lastPrinted>
  <dcterms:created xsi:type="dcterms:W3CDTF">2015-07-16T13:51:36Z</dcterms:created>
  <dcterms:modified xsi:type="dcterms:W3CDTF">2018-04-24T14:18:57Z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0x010100D594B28C4A326C48BFB4D5ED70E0F8EE</vt:lpwstr>
  </property>
</Properties>
</file>