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7ED"/>
    <a:srgbClr val="D1DA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120" y="-246"/>
      </p:cViewPr>
      <p:guideLst>
        <p:guide orient="horz" pos="739"/>
        <p:guide pos="1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79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60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7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8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98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4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3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4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6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9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91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775D0-B2C8-4301-AD15-48E4189FB33B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8E22-BD7B-44A7-955D-3B35ED9F0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889813"/>
              </p:ext>
            </p:extLst>
          </p:nvPr>
        </p:nvGraphicFramePr>
        <p:xfrm>
          <a:off x="263070" y="1515682"/>
          <a:ext cx="6424809" cy="7314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5472"/>
              </a:tblGrid>
              <a:tr h="39053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522661">
                <a:tc gridSpan="2">
                  <a:txBody>
                    <a:bodyPr/>
                    <a:lstStyle/>
                    <a:p>
                      <a:pPr marL="228600" marR="164465" lvl="0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+mj-lt"/>
                        <a:buAutoNum type="arabicPeriod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</a:pPr>
                      <a:r>
                        <a:rPr lang="en-US" sz="1100" b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</a:t>
                      </a:r>
                      <a:r>
                        <a:rPr lang="en-US" sz="1100" b="0" baseline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Component Approval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 Menu &gt; Core-CT Financials &gt; Grants &gt; Proposals &gt; Proposal Component Approval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2983097">
                <a:tc>
                  <a:txBody>
                    <a:bodyPr/>
                    <a:lstStyle/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Use the lookup icon to select a valid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Business Unit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Search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button.</a:t>
                      </a:r>
                    </a:p>
                    <a:p>
                      <a:pPr marL="228600" marR="164465" indent="-22860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AutoNum type="arabicPeriod" startAt="2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Select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Proposal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link.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</a:tr>
              <a:tr h="3417924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checkbox to approve the proposal.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Back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checkbox to send the proposal back to the previous approver.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5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Save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button.</a:t>
                      </a: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63070" y="1001812"/>
            <a:ext cx="63318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Purpose: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This job aid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will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help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you approve a Grant Proposal in Core-CT.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069" y="2519916"/>
            <a:ext cx="3320861" cy="28018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491" y="6319711"/>
            <a:ext cx="6248439" cy="22580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63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224222"/>
              </p:ext>
            </p:extLst>
          </p:nvPr>
        </p:nvGraphicFramePr>
        <p:xfrm>
          <a:off x="260350" y="1030288"/>
          <a:ext cx="6427529" cy="6518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6112276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proposal will then be sent to the next Approver in the Workflow.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Repeat steps 5-7 for each Approver.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endParaRPr lang="en-US" sz="1100" b="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Once the last Approver has Approved,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change to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8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Click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Version ID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hyperlink to view the Proposal.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49" y="1998276"/>
            <a:ext cx="6143415" cy="22732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49" y="5123617"/>
            <a:ext cx="6198781" cy="23224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18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338549"/>
              </p:ext>
            </p:extLst>
          </p:nvPr>
        </p:nvGraphicFramePr>
        <p:xfrm>
          <a:off x="260350" y="1030288"/>
          <a:ext cx="6427529" cy="54343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9337"/>
                <a:gridCol w="3578192"/>
              </a:tblGrid>
              <a:tr h="406552"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Screenshots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 anchor="ctr">
                    <a:solidFill>
                      <a:schemeClr val="tx2"/>
                    </a:solidFill>
                  </a:tcPr>
                </a:tc>
              </a:tr>
              <a:tr h="3294648">
                <a:tc gridSpan="2">
                  <a:txBody>
                    <a:bodyPr/>
                    <a:lstStyle/>
                    <a:p>
                      <a:pPr marL="228600" marR="164465" indent="-2286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ClrTx/>
                        <a:buSzTx/>
                        <a:buFont typeface="+mj-lt"/>
                        <a:buAutoNum type="arabicPeriod" startAt="12"/>
                        <a:tabLst>
                          <a:tab pos="114300" algn="l"/>
                          <a:tab pos="228600" algn="l"/>
                          <a:tab pos="160020" algn="l"/>
                          <a:tab pos="914400" algn="l"/>
                        </a:tabLst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Status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has been updated to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Institution Approved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164465" algn="l" defTabSz="914400" rtl="0" eaLnBrk="1" latinLnBrk="0" hangingPunct="1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14300" algn="l"/>
                          <a:tab pos="228600" algn="l"/>
                          <a:tab pos="914400" algn="l"/>
                        </a:tabLst>
                      </a:pPr>
                      <a:endParaRPr lang="en-US" sz="9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65824" marR="65824" marT="41211" marB="0">
                    <a:solidFill>
                      <a:srgbClr val="D1DAE3"/>
                    </a:solidFill>
                  </a:tcPr>
                </a:tc>
              </a:tr>
              <a:tr h="1733107">
                <a:tc gridSpan="2">
                  <a:txBody>
                    <a:bodyPr/>
                    <a:lstStyle/>
                    <a:p>
                      <a:pPr marL="0" marR="164465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Note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: </a:t>
                      </a:r>
                    </a:p>
                    <a:p>
                      <a:pPr marL="171450" marR="164465" indent="-17145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Once the Proposal has been submitted to Workflow, each Approver will receive an email notification that they need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 to approve a proposal.</a:t>
                      </a:r>
                    </a:p>
                    <a:p>
                      <a:pPr marL="171450" marR="164465" indent="-17145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The notification can also be viewed via the 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Grants WorkCenter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Main Menu &gt; Core-CT Financials &gt; Grants &gt; Grants WorkCenter</a:t>
                      </a:r>
                    </a:p>
                    <a:p>
                      <a:pPr marL="171450" marR="164465" indent="-171450">
                        <a:lnSpc>
                          <a:spcPct val="115000"/>
                        </a:lnSpc>
                        <a:spcBef>
                          <a:spcPts val="250"/>
                        </a:spcBef>
                        <a:spcAft>
                          <a:spcPts val="250"/>
                        </a:spcAft>
                        <a:buFont typeface="Arial" panose="020B0604020202020204" pitchFamily="34" charset="0"/>
                        <a:buChar char="•"/>
                        <a:tabLst>
                          <a:tab pos="114300" algn="l"/>
                          <a:tab pos="228600" algn="l"/>
                          <a:tab pos="160020" algn="l"/>
                          <a:tab pos="560070" algn="l"/>
                        </a:tabLst>
                      </a:pP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Or can be viewed in the Approver’s </a:t>
                      </a:r>
                      <a:r>
                        <a:rPr lang="en-US" sz="1100" b="1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Worklist</a:t>
                      </a:r>
                      <a:r>
                        <a:rPr lang="en-US" sz="11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: </a:t>
                      </a:r>
                      <a:r>
                        <a:rPr lang="en-US" sz="11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"/>
                          <a:cs typeface="Arial" panose="020B0604020202020204" pitchFamily="34" charset="0"/>
                        </a:rPr>
                        <a:t>Main Menu &gt; Core-CT Financials &gt; Worklist &gt; Worklist</a:t>
                      </a:r>
                      <a:endParaRPr lang="en-US" sz="1100" b="0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"/>
                        <a:cs typeface="Arial" panose="020B0604020202020204" pitchFamily="34" charset="0"/>
                      </a:endParaRPr>
                    </a:p>
                  </a:txBody>
                  <a:tcPr marL="65824" marR="65824" marT="41211" marB="0">
                    <a:solidFill>
                      <a:srgbClr val="E0E7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50" y="62346"/>
            <a:ext cx="1752600" cy="539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3069" y="644370"/>
            <a:ext cx="6414177" cy="329184"/>
          </a:xfrm>
          <a:prstGeom prst="rect">
            <a:avLst/>
          </a:prstGeom>
          <a:solidFill>
            <a:schemeClr val="tx2"/>
          </a:solidFill>
          <a:ln w="6350">
            <a:solidFill>
              <a:srgbClr val="255B89"/>
            </a:solidFill>
            <a:miter lim="800000"/>
            <a:headEnd/>
            <a:tailEnd/>
          </a:ln>
          <a:effectLst/>
        </p:spPr>
        <p:txBody>
          <a:bodyPr lIns="36000" tIns="36000" rIns="36000" bIns="3600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Approve a Grant Proposal</a:t>
            </a: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46" y="1762708"/>
            <a:ext cx="6338621" cy="27052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02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94B28C4A326C48BFB4D5ED70E0F8EE" ma:contentTypeVersion="0" ma:contentTypeDescription="Create a new document." ma:contentTypeScope="" ma:versionID="a97a4d1378f5c10fd6b032a335002bd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CE2CDB4-A06B-4D51-91C5-48CB9F2180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5A1362B-3852-4A2E-87A9-E4657A489F55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7BC1D35-3848-4D65-AD07-973C7EBC941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226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CORECT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Zucker, Laura</dc:creator>
  <cp:lastModifiedBy>Hoang, Vanessa</cp:lastModifiedBy>
  <cp:revision>46</cp:revision>
  <dcterms:created xsi:type="dcterms:W3CDTF">2015-07-16T13:51:36Z</dcterms:created>
  <dcterms:modified xsi:type="dcterms:W3CDTF">2018-03-23T18:05:48Z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0x010100D594B28C4A326C48BFB4D5ED70E0F8EE</vt:lpwstr>
  </property>
</Properties>
</file>